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2" r:id="rId3"/>
    <p:sldId id="266" r:id="rId4"/>
    <p:sldId id="267" r:id="rId5"/>
    <p:sldId id="268" r:id="rId6"/>
    <p:sldId id="284" r:id="rId7"/>
    <p:sldId id="269" r:id="rId8"/>
    <p:sldId id="270" r:id="rId9"/>
    <p:sldId id="271" r:id="rId10"/>
    <p:sldId id="272" r:id="rId11"/>
    <p:sldId id="273" r:id="rId12"/>
    <p:sldId id="274" r:id="rId13"/>
    <p:sldId id="285" r:id="rId14"/>
    <p:sldId id="287" r:id="rId15"/>
    <p:sldId id="283" r:id="rId16"/>
    <p:sldId id="276" r:id="rId17"/>
    <p:sldId id="277" r:id="rId18"/>
    <p:sldId id="278" r:id="rId19"/>
    <p:sldId id="279" r:id="rId20"/>
    <p:sldId id="281" r:id="rId21"/>
    <p:sldId id="280" r:id="rId22"/>
    <p:sldId id="265" r:id="rId23"/>
  </p:sldIdLst>
  <p:sldSz cx="9144000" cy="6858000" type="screen4x3"/>
  <p:notesSz cx="6858000" cy="9777413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B6B53"/>
    <a:srgbClr val="EE6E60"/>
    <a:srgbClr val="E83320"/>
    <a:srgbClr val="EF1928"/>
    <a:srgbClr val="D83048"/>
    <a:srgbClr val="CC0000"/>
    <a:srgbClr val="FF2929"/>
    <a:srgbClr val="A2C1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15625" autoAdjust="0"/>
    <p:restoredTop sz="64511" autoAdjust="0"/>
  </p:normalViewPr>
  <p:slideViewPr>
    <p:cSldViewPr snapToGrid="0">
      <p:cViewPr varScale="1">
        <p:scale>
          <a:sx n="55" d="100"/>
          <a:sy n="55" d="100"/>
        </p:scale>
        <p:origin x="53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3500" y="107950"/>
            <a:ext cx="67945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spAutoFit/>
          </a:bodyPr>
          <a:lstStyle/>
          <a:p>
            <a:pPr algn="ctr" eaLnBrk="0" hangingPunct="0">
              <a:defRPr/>
            </a:pPr>
            <a:r>
              <a:rPr lang="en-GB" sz="1400" dirty="0">
                <a:latin typeface="Calibri" pitchFamily="34" charset="0"/>
                <a:cs typeface="Calibri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400800" y="9364663"/>
            <a:ext cx="3937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A3740B6-497D-44B1-AF6E-D4E4956CB36C}" type="slidenum">
              <a:rPr lang="en-US" alt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 algn="r"/>
              <a:t>‹#›</a:t>
            </a:fld>
            <a:endParaRPr lang="en-US" altLang="en-US" sz="1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514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482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notes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31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4588" y="854075"/>
            <a:ext cx="4568825" cy="34258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3500" y="107950"/>
            <a:ext cx="67945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spAutoFit/>
          </a:bodyPr>
          <a:lstStyle/>
          <a:p>
            <a:pPr algn="ctr" eaLnBrk="0" hangingPunct="0">
              <a:defRPr/>
            </a:pPr>
            <a:r>
              <a:rPr lang="en-GB" sz="1400" dirty="0">
                <a:latin typeface="Calibri" pitchFamily="34" charset="0"/>
                <a:cs typeface="Calibri" pitchFamily="34" charset="0"/>
              </a:rPr>
              <a:t>Asia Pacific University of Technology and Innovation</a:t>
            </a: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400800" y="9364663"/>
            <a:ext cx="3937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C983062-9FBE-452E-8237-C7372BBF231F}" type="slidenum">
              <a:rPr lang="en-US" altLang="en-US" sz="1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 algn="r"/>
              <a:t>‹#›</a:t>
            </a:fld>
            <a:endParaRPr lang="en-US" altLang="en-US" sz="1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8523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Calibri" panose="020F0502020204030204" pitchFamily="34" charset="0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Calibri" panose="020F0502020204030204" pitchFamily="34" charset="0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Calibri" panose="020F0502020204030204" pitchFamily="34" charset="0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Calibri" panose="020F0502020204030204" pitchFamily="34" charset="0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Calibri" panose="020F0502020204030204" pitchFamily="34" charset="0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08BC8C5-1418-41EB-8392-C35E6DF7B458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6654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085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http://documentation.statsoft.com/STATISTICAHelp.aspx?path=Spreadsheets/Spreadsheet/UsingSpreadsheets/BoxCoxTransformations/BoxCoxTransformationOverviewandTechnicalNotes</a:t>
            </a:r>
          </a:p>
          <a:p>
            <a:endParaRPr lang="en-US" dirty="0"/>
          </a:p>
          <a:p>
            <a:r>
              <a:rPr lang="en-US" dirty="0"/>
              <a:t>Lambda values between -5 and +5, </a:t>
            </a:r>
          </a:p>
        </p:txBody>
      </p:sp>
    </p:spTree>
    <p:extLst>
      <p:ext uri="{BB962C8B-B14F-4D97-AF65-F5344CB8AC3E}">
        <p14:creationId xmlns:p14="http://schemas.microsoft.com/office/powerpoint/2010/main" val="3165518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charset="0"/>
            </a:endParaRPr>
          </a:p>
        </p:txBody>
      </p:sp>
      <p:pic>
        <p:nvPicPr>
          <p:cNvPr id="5" name="Picture 10" descr="APU Logo_Final_Vertical_V1_HR1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888" y="2514600"/>
            <a:ext cx="2530476" cy="23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89188" y="1952625"/>
            <a:ext cx="6754812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74900" y="3886200"/>
            <a:ext cx="67691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864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r>
              <a:rPr lang="en-GB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07892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3" y="274638"/>
            <a:ext cx="2057400" cy="5948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5775" y="274638"/>
            <a:ext cx="6021388" cy="5948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r>
              <a:rPr lang="en-GB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69808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GB" sz="3600" b="1" u="sng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  <a:ea typeface="新細明體" pitchFamily="18" charset="-120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r>
              <a:rPr lang="en-GB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51548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r>
              <a:rPr lang="en-GB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87976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363" y="16970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r>
              <a:rPr lang="en-GB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238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r>
              <a:rPr lang="en-GB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280659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r>
              <a:rPr lang="en-GB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788674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r>
              <a:rPr lang="en-GB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215131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r>
              <a:rPr lang="en-GB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99001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ea typeface="+mn-ea"/>
              </a:defRPr>
            </a:lvl1pPr>
          </a:lstStyle>
          <a:p>
            <a:pPr>
              <a:defRPr/>
            </a:pPr>
            <a:r>
              <a:rPr lang="en-GB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9466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ucti_globe1_transparent_small"/>
          <p:cNvPicPr>
            <a:picLocks noChangeAspect="1" noChangeArrowheads="1"/>
          </p:cNvPicPr>
          <p:nvPr/>
        </p:nvPicPr>
        <p:blipFill>
          <a:blip r:embed="rId13">
            <a:lum bright="80000" contrast="-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1450" y="2570163"/>
            <a:ext cx="720725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0" y="6621463"/>
            <a:ext cx="9144000" cy="236537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latin typeface="Arial" charset="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7363" y="16970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85775" y="274638"/>
            <a:ext cx="70421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6023" name="Rectangle 7"/>
          <p:cNvSpPr>
            <a:spLocks noChangeArrowheads="1"/>
          </p:cNvSpPr>
          <p:nvPr/>
        </p:nvSpPr>
        <p:spPr bwMode="auto">
          <a:xfrm>
            <a:off x="0" y="6597650"/>
            <a:ext cx="27114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GB" sz="800" dirty="0">
                <a:latin typeface="Calibri" pitchFamily="34" charset="0"/>
                <a:cs typeface="Calibri" pitchFamily="34" charset="0"/>
              </a:rPr>
              <a:t>Module Code and Module Title</a:t>
            </a:r>
          </a:p>
        </p:txBody>
      </p:sp>
      <p:sp>
        <p:nvSpPr>
          <p:cNvPr id="86024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333478D-FBAA-4589-9CE5-7D82467C701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6025" name="Rectangle 9"/>
          <p:cNvSpPr>
            <a:spLocks noChangeArrowheads="1"/>
          </p:cNvSpPr>
          <p:nvPr/>
        </p:nvSpPr>
        <p:spPr bwMode="auto">
          <a:xfrm>
            <a:off x="3175000" y="6597650"/>
            <a:ext cx="27114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en-GB" sz="800" dirty="0">
                <a:latin typeface="Calibri" pitchFamily="34" charset="0"/>
                <a:cs typeface="Calibri" pitchFamily="34" charset="0"/>
              </a:rPr>
              <a:t>Title of Slides</a:t>
            </a:r>
          </a:p>
        </p:txBody>
      </p:sp>
      <p:pic>
        <p:nvPicPr>
          <p:cNvPr id="1033" name="Picture 10" descr="APU Logo Final-medium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525" y="0"/>
            <a:ext cx="15144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Management</a:t>
            </a:r>
            <a:br>
              <a:rPr lang="en-US" dirty="0"/>
            </a:br>
            <a:r>
              <a:rPr lang="en-US" sz="2000" dirty="0"/>
              <a:t>CT051-3-M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Topic 4 – Data Preprocessing – PART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232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Analytical Variables </a:t>
            </a:r>
            <a:r>
              <a:rPr lang="en-US" dirty="0" err="1"/>
              <a:t>Contd</a:t>
            </a:r>
            <a:r>
              <a:rPr lang="en-US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363" y="1542197"/>
            <a:ext cx="8229600" cy="4940490"/>
          </a:xfrm>
        </p:spPr>
        <p:txBody>
          <a:bodyPr/>
          <a:lstStyle/>
          <a:p>
            <a:r>
              <a:rPr lang="en-US" sz="2400" dirty="0"/>
              <a:t>Ratio of price of most expensive product to least expensive product</a:t>
            </a:r>
          </a:p>
          <a:p>
            <a:r>
              <a:rPr lang="en-US" sz="2400" dirty="0"/>
              <a:t>Ratio of largest to smallest purchase in a time period</a:t>
            </a:r>
          </a:p>
          <a:p>
            <a:r>
              <a:rPr lang="en-US" sz="2400" dirty="0"/>
              <a:t>Ratio of total household debt to total household annual income</a:t>
            </a:r>
          </a:p>
          <a:p>
            <a:r>
              <a:rPr lang="en-US" sz="2400" dirty="0"/>
              <a:t>Ratio of largest income in a household to total household income</a:t>
            </a:r>
          </a:p>
          <a:p>
            <a:r>
              <a:rPr lang="en-US" sz="2400" dirty="0"/>
              <a:t>Ratio of available credit to household income</a:t>
            </a:r>
          </a:p>
          <a:p>
            <a:r>
              <a:rPr lang="en-US" sz="2400" dirty="0"/>
              <a:t>Average annual income per household member</a:t>
            </a:r>
          </a:p>
          <a:p>
            <a:r>
              <a:rPr lang="en-US" sz="2400" dirty="0"/>
              <a:t>Ratio of debt to available credit</a:t>
            </a:r>
          </a:p>
          <a:p>
            <a:r>
              <a:rPr lang="en-US" sz="2400" dirty="0"/>
              <a:t>Average percentage of used portion of credit over a certain period</a:t>
            </a:r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6263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31963" y="533400"/>
            <a:ext cx="4897437" cy="609600"/>
          </a:xfrm>
        </p:spPr>
        <p:txBody>
          <a:bodyPr/>
          <a:lstStyle/>
          <a:p>
            <a:r>
              <a:rPr lang="en-US" altLang="en-US" dirty="0"/>
              <a:t>Data Transformation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371600"/>
            <a:ext cx="8077200" cy="492232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400" dirty="0"/>
              <a:t>Smoothing: remove noise from data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Aggregation: summarization, data cube construction</a:t>
            </a:r>
          </a:p>
          <a:p>
            <a:r>
              <a:rPr lang="en-US" altLang="en-US" sz="2400" dirty="0"/>
              <a:t>Generalization: concept hierarchy climbing, values for numerical attributes, like </a:t>
            </a:r>
            <a:r>
              <a:rPr lang="en-US" altLang="en-US" sz="2400" i="1" dirty="0"/>
              <a:t>age, may be mapped to higher-level </a:t>
            </a:r>
            <a:r>
              <a:rPr lang="en-US" altLang="en-US" sz="2400" dirty="0"/>
              <a:t>concepts, like </a:t>
            </a:r>
            <a:r>
              <a:rPr lang="en-US" altLang="en-US" sz="2400" i="1" dirty="0"/>
              <a:t>youth, middle-aged, and senior.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Feature Scaling</a:t>
            </a:r>
          </a:p>
          <a:p>
            <a:pPr lvl="1">
              <a:lnSpc>
                <a:spcPct val="110000"/>
              </a:lnSpc>
            </a:pPr>
            <a:r>
              <a:rPr lang="en-US" altLang="en-US" sz="2200" dirty="0"/>
              <a:t>Normalization (Rescaling): scaled to fall within a small, specified range [0…1]</a:t>
            </a:r>
          </a:p>
          <a:p>
            <a:pPr lvl="1">
              <a:lnSpc>
                <a:spcPct val="110000"/>
              </a:lnSpc>
            </a:pPr>
            <a:r>
              <a:rPr lang="en-US" altLang="en-US" sz="2200" dirty="0"/>
              <a:t>Mean Normalization</a:t>
            </a:r>
          </a:p>
          <a:p>
            <a:pPr lvl="1">
              <a:lnSpc>
                <a:spcPct val="110000"/>
              </a:lnSpc>
            </a:pPr>
            <a:r>
              <a:rPr lang="en-US" altLang="en-US" sz="2200" dirty="0"/>
              <a:t>Standardization</a:t>
            </a:r>
          </a:p>
        </p:txBody>
      </p:sp>
    </p:spTree>
    <p:extLst>
      <p:ext uri="{BB962C8B-B14F-4D97-AF65-F5344CB8AC3E}">
        <p14:creationId xmlns:p14="http://schemas.microsoft.com/office/powerpoint/2010/main" val="63934180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685800"/>
            <a:ext cx="6629400" cy="609600"/>
          </a:xfrm>
        </p:spPr>
        <p:txBody>
          <a:bodyPr/>
          <a:lstStyle/>
          <a:p>
            <a:r>
              <a:rPr lang="en-US" altLang="en-US" dirty="0"/>
              <a:t>Data Transformation: Normalization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8077200" cy="4495800"/>
          </a:xfrm>
        </p:spPr>
        <p:txBody>
          <a:bodyPr/>
          <a:lstStyle/>
          <a:p>
            <a:pPr>
              <a:defRPr/>
            </a:pPr>
            <a:r>
              <a:rPr lang="en-US" altLang="en-US" sz="2400" dirty="0"/>
              <a:t>min-max normalization</a:t>
            </a:r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Tx/>
              <a:buNone/>
              <a:defRPr/>
            </a:pPr>
            <a:endParaRPr lang="en-US" altLang="en-US" dirty="0"/>
          </a:p>
          <a:p>
            <a:pPr lvl="1">
              <a:buFontTx/>
              <a:buNone/>
              <a:defRPr/>
            </a:pPr>
            <a:endParaRPr lang="en-US" altLang="en-US" sz="2400" dirty="0"/>
          </a:p>
          <a:p>
            <a:pPr lvl="1">
              <a:buFont typeface="Wingdings" panose="05000000000000000000" pitchFamily="2" charset="2"/>
              <a:buNone/>
              <a:defRPr/>
            </a:pPr>
            <a:endParaRPr lang="en-US" altLang="en-US" sz="2400" dirty="0"/>
          </a:p>
        </p:txBody>
      </p:sp>
      <p:graphicFrame>
        <p:nvGraphicFramePr>
          <p:cNvPr id="31748" name="Object 7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Equation" r:id="rId3" imgW="114151" imgH="215619" progId="Equation.3">
                  <p:embed/>
                </p:oleObj>
              </mc:Choice>
              <mc:Fallback>
                <p:oleObj name="Equation" r:id="rId3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49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341563"/>
            <a:ext cx="7189788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963863"/>
            <a:ext cx="6999288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881438"/>
            <a:ext cx="6999288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811436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Transformation: Mean Normalization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‹#›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66899" y="2128298"/>
            <a:ext cx="34259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Mean normalization</a:t>
            </a:r>
            <a:r>
              <a:rPr lang="en-US" altLang="en-US" sz="2800" dirty="0"/>
              <a:t>: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AutoShape 2" descr="{\displaystyle x'={\frac {x-{\text{mean}}(x)}{{\text{max}}(x)-{\text{min}}(x)}}}"/>
          <p:cNvSpPr>
            <a:spLocks noChangeAspect="1" noChangeArrowheads="1"/>
          </p:cNvSpPr>
          <p:nvPr/>
        </p:nvSpPr>
        <p:spPr bwMode="auto">
          <a:xfrm>
            <a:off x="987549" y="22533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3" descr="x"/>
          <p:cNvSpPr>
            <a:spLocks noChangeAspect="1" noChangeArrowheads="1"/>
          </p:cNvSpPr>
          <p:nvPr/>
        </p:nvSpPr>
        <p:spPr bwMode="auto">
          <a:xfrm>
            <a:off x="1752724" y="237562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x'"/>
          <p:cNvSpPr>
            <a:spLocks noChangeAspect="1" noChangeArrowheads="1"/>
          </p:cNvSpPr>
          <p:nvPr/>
        </p:nvSpPr>
        <p:spPr bwMode="auto">
          <a:xfrm>
            <a:off x="4092699" y="237562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810" y="2967037"/>
            <a:ext cx="4121414" cy="12338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52724" y="4465987"/>
            <a:ext cx="64371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en-US" altLang="en-US" sz="2400" dirty="0"/>
              <a:t>Where, x is an original value, x' is the normalized value.</a:t>
            </a:r>
          </a:p>
        </p:txBody>
      </p:sp>
    </p:spTree>
    <p:extLst>
      <p:ext uri="{BB962C8B-B14F-4D97-AF65-F5344CB8AC3E}">
        <p14:creationId xmlns:p14="http://schemas.microsoft.com/office/powerpoint/2010/main" val="169525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Transformation: Standardization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Standardization (or </a:t>
            </a:r>
            <a:r>
              <a:rPr lang="en-US" sz="2600" dirty="0">
                <a:solidFill>
                  <a:srgbClr val="002060"/>
                </a:solidFill>
              </a:rPr>
              <a:t>Z-score</a:t>
            </a:r>
            <a:r>
              <a:rPr lang="en-US" sz="2600" dirty="0"/>
              <a:t> normalization or </a:t>
            </a:r>
            <a:r>
              <a:rPr lang="en-US" sz="2600" dirty="0">
                <a:solidFill>
                  <a:srgbClr val="002060"/>
                </a:solidFill>
              </a:rPr>
              <a:t>Mean Removal</a:t>
            </a:r>
            <a:r>
              <a:rPr lang="en-US" sz="2600" dirty="0"/>
              <a:t>)</a:t>
            </a:r>
          </a:p>
          <a:p>
            <a:r>
              <a:rPr lang="en-US" sz="2600" dirty="0"/>
              <a:t>The features will be rescaled so that they’ll have the properties of a standard normal distribution with</a:t>
            </a:r>
          </a:p>
          <a:p>
            <a:pPr marL="0" indent="0" algn="ctr">
              <a:buNone/>
            </a:pPr>
            <a:r>
              <a:rPr lang="en-US" sz="2600" b="1" dirty="0">
                <a:solidFill>
                  <a:srgbClr val="002060"/>
                </a:solidFill>
              </a:rPr>
              <a:t>μ=0 and σ=1</a:t>
            </a:r>
          </a:p>
          <a:p>
            <a:pPr marL="0" indent="0">
              <a:buNone/>
            </a:pPr>
            <a:r>
              <a:rPr lang="en-US" sz="2400" dirty="0"/>
              <a:t>where μ is the mean (average) and σ is the standard deviation from the mean</a:t>
            </a:r>
          </a:p>
          <a:p>
            <a:endParaRPr lang="en-US" sz="2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‹#›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113" y="4724829"/>
            <a:ext cx="2365170" cy="113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9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678" y="163608"/>
            <a:ext cx="7042150" cy="1143000"/>
          </a:xfrm>
        </p:spPr>
        <p:txBody>
          <a:bodyPr/>
          <a:lstStyle/>
          <a:p>
            <a:r>
              <a:rPr lang="en-US" sz="3200" dirty="0"/>
              <a:t>Data Transformation: Using Square, Log or Reciprocal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775" y="1417638"/>
            <a:ext cx="8439861" cy="520541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‹#›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275753" y="1940139"/>
            <a:ext cx="3889612" cy="887104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828197" y="3137729"/>
            <a:ext cx="4694830" cy="832514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828197" y="4561953"/>
            <a:ext cx="4892722" cy="696036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329752" y="5588249"/>
            <a:ext cx="3889612" cy="887104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44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variable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Changing the distribution of a variable, independent or dependent, can result in significant change in </a:t>
            </a:r>
            <a:r>
              <a:rPr lang="en-US" dirty="0">
                <a:solidFill>
                  <a:schemeClr val="accent2"/>
                </a:solidFill>
              </a:rPr>
              <a:t>model performance</a:t>
            </a:r>
            <a:r>
              <a:rPr lang="en-US" dirty="0"/>
              <a:t>.</a:t>
            </a:r>
          </a:p>
          <a:p>
            <a:r>
              <a:rPr lang="en-US" dirty="0"/>
              <a:t>Usually performed to </a:t>
            </a:r>
            <a:r>
              <a:rPr lang="en-US" dirty="0">
                <a:solidFill>
                  <a:schemeClr val="accent2"/>
                </a:solidFill>
              </a:rPr>
              <a:t>uncover the relationships</a:t>
            </a:r>
            <a:r>
              <a:rPr lang="en-US" dirty="0"/>
              <a:t> that were masked by the variable distribution.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13830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variable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methods for transformation (Continuous variable)</a:t>
            </a:r>
          </a:p>
          <a:p>
            <a:pPr lvl="1"/>
            <a:r>
              <a:rPr lang="en-US" dirty="0"/>
              <a:t>Rank Transformation</a:t>
            </a:r>
          </a:p>
          <a:p>
            <a:pPr lvl="1"/>
            <a:r>
              <a:rPr lang="en-US" dirty="0"/>
              <a:t>Box-Cox Transformation</a:t>
            </a:r>
          </a:p>
          <a:p>
            <a:pPr lvl="1"/>
            <a:r>
              <a:rPr lang="en-US" dirty="0"/>
              <a:t>Histogram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1705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Simplest method – Valid ONLY for continuous variable</a:t>
            </a:r>
          </a:p>
          <a:p>
            <a:r>
              <a:rPr lang="en-US" dirty="0"/>
              <a:t>It just replace the values with Rank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28440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206001"/>
            <a:ext cx="7042150" cy="1143000"/>
          </a:xfrm>
        </p:spPr>
        <p:txBody>
          <a:bodyPr/>
          <a:lstStyle/>
          <a:p>
            <a:r>
              <a:rPr lang="en-US" dirty="0"/>
              <a:t>Box-Cox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975" y="4609393"/>
            <a:ext cx="8229600" cy="1493530"/>
          </a:xfrm>
        </p:spPr>
        <p:txBody>
          <a:bodyPr/>
          <a:lstStyle/>
          <a:p>
            <a:r>
              <a:rPr lang="en-US" sz="2000" dirty="0"/>
              <a:t>Attempts to transform a continuous variable into an </a:t>
            </a:r>
            <a:r>
              <a:rPr lang="en-US" sz="2000" i="1" dirty="0">
                <a:solidFill>
                  <a:srgbClr val="002060"/>
                </a:solidFill>
              </a:rPr>
              <a:t>almost</a:t>
            </a:r>
            <a:r>
              <a:rPr lang="en-US" sz="2000" dirty="0"/>
              <a:t> normal distribution.</a:t>
            </a:r>
          </a:p>
          <a:p>
            <a:r>
              <a:rPr lang="en-US" sz="2000" dirty="0"/>
              <a:t>The Box-Cox transformation of the variable x is also indexed by λ, and is defined as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‹#›</a:t>
            </a:r>
          </a:p>
        </p:txBody>
      </p:sp>
      <p:pic>
        <p:nvPicPr>
          <p:cNvPr id="2050" name="Picture 2" descr="box-cox formu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329" y="5686002"/>
            <a:ext cx="2444892" cy="109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91" y="1773754"/>
            <a:ext cx="1993758" cy="2802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44785"/>
            <a:ext cx="1981925" cy="2535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1816236" y="1443852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George Box</a:t>
            </a:r>
          </a:p>
        </p:txBody>
      </p:sp>
      <p:sp>
        <p:nvSpPr>
          <p:cNvPr id="8" name="Rectangle 7"/>
          <p:cNvSpPr/>
          <p:nvPr/>
        </p:nvSpPr>
        <p:spPr>
          <a:xfrm>
            <a:off x="5475132" y="1542065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David Cox</a:t>
            </a:r>
          </a:p>
        </p:txBody>
      </p:sp>
    </p:spTree>
    <p:extLst>
      <p:ext uri="{BB962C8B-B14F-4D97-AF65-F5344CB8AC3E}">
        <p14:creationId xmlns:p14="http://schemas.microsoft.com/office/powerpoint/2010/main" val="3316892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Topic &amp; Structure of Lesson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Major tasks in data preprocessing</a:t>
            </a:r>
          </a:p>
          <a:p>
            <a:pPr lvl="1"/>
            <a:r>
              <a:rPr lang="en-US" altLang="en-US" dirty="0"/>
              <a:t>Data Integration</a:t>
            </a:r>
          </a:p>
          <a:p>
            <a:pPr lvl="1"/>
            <a:r>
              <a:rPr lang="en-US" altLang="en-US" dirty="0"/>
              <a:t>Data Transformation</a:t>
            </a:r>
          </a:p>
          <a:p>
            <a:pPr lvl="1"/>
            <a:endParaRPr lang="en-US" alt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0526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0"/>
            <a:ext cx="7042150" cy="1143000"/>
          </a:xfrm>
        </p:spPr>
        <p:txBody>
          <a:bodyPr/>
          <a:lstStyle/>
          <a:p>
            <a:r>
              <a:rPr lang="en-US" dirty="0"/>
              <a:t>Box Cox Transformation -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14" y="1134682"/>
            <a:ext cx="7332111" cy="550201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917161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http://onlinestatbook.com/2/transformations/log.html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495142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Question &amp; Answer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en-US" sz="9600"/>
              <a:t> </a:t>
            </a:r>
          </a:p>
          <a:p>
            <a:pPr marL="0" indent="0" algn="ctr">
              <a:buNone/>
            </a:pPr>
            <a:r>
              <a:rPr lang="en-US" altLang="en-US" sz="9600"/>
              <a:t>Q </a:t>
            </a:r>
            <a:r>
              <a:rPr lang="en-US" altLang="en-US" sz="9600" dirty="0"/>
              <a:t>&amp; 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97261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467600" cy="914400"/>
          </a:xfrm>
        </p:spPr>
        <p:txBody>
          <a:bodyPr lIns="92075" tIns="46038" rIns="92075" bIns="46038"/>
          <a:lstStyle/>
          <a:p>
            <a:r>
              <a:rPr lang="en-US" altLang="en-US"/>
              <a:t>Data Preprocessing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981200"/>
            <a:ext cx="8077200" cy="4495800"/>
          </a:xfrm>
        </p:spPr>
        <p:txBody>
          <a:bodyPr lIns="92075" tIns="46038" rIns="92075" bIns="46038"/>
          <a:lstStyle/>
          <a:p>
            <a:pPr>
              <a:lnSpc>
                <a:spcPct val="140000"/>
              </a:lnSpc>
              <a:defRPr/>
            </a:pPr>
            <a:r>
              <a:rPr lang="en-US" altLang="en-US" dirty="0"/>
              <a:t>Why preprocess the data?</a:t>
            </a:r>
          </a:p>
          <a:p>
            <a:pPr>
              <a:lnSpc>
                <a:spcPct val="140000"/>
              </a:lnSpc>
              <a:defRPr/>
            </a:pPr>
            <a:r>
              <a:rPr lang="en-US" altLang="en-US" dirty="0">
                <a:solidFill>
                  <a:schemeClr val="hlink"/>
                </a:solidFill>
              </a:rPr>
              <a:t>Data integration </a:t>
            </a:r>
          </a:p>
          <a:p>
            <a:pPr>
              <a:lnSpc>
                <a:spcPct val="140000"/>
              </a:lnSpc>
              <a:defRPr/>
            </a:pPr>
            <a:r>
              <a:rPr lang="en-US" altLang="en-US" dirty="0"/>
              <a:t>Data transformation</a:t>
            </a:r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874853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628900" y="476250"/>
            <a:ext cx="4038600" cy="609600"/>
          </a:xfrm>
        </p:spPr>
        <p:txBody>
          <a:bodyPr/>
          <a:lstStyle/>
          <a:p>
            <a:r>
              <a:rPr lang="en-US" altLang="en-US"/>
              <a:t>Data Integration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00200"/>
            <a:ext cx="8534400" cy="4800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Data integration: 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combines data from multiple sources into a coherent store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Schema integration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integrate metadata from different sources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Entity identification problem: identify real world entities from multiple data sources, e.g., A.cust-id </a:t>
            </a:r>
            <a:r>
              <a:rPr lang="en-US" altLang="en-US" sz="2400">
                <a:sym typeface="Symbol" panose="05050102010706020507" pitchFamily="18" charset="2"/>
              </a:rPr>
              <a:t> B.</a:t>
            </a:r>
            <a:r>
              <a:rPr lang="en-US" altLang="en-US" sz="2400"/>
              <a:t>cust-#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Detecting and resolving data value conflicts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for the same real world entity, attribute values from different sources are different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possible reasons: different representations, different scales, e.g., metric vs. British units</a:t>
            </a:r>
          </a:p>
        </p:txBody>
      </p:sp>
    </p:spTree>
    <p:extLst>
      <p:ext uri="{BB962C8B-B14F-4D97-AF65-F5344CB8AC3E}">
        <p14:creationId xmlns:p14="http://schemas.microsoft.com/office/powerpoint/2010/main" val="60783294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04800"/>
            <a:ext cx="5562600" cy="914400"/>
          </a:xfrm>
        </p:spPr>
        <p:txBody>
          <a:bodyPr/>
          <a:lstStyle/>
          <a:p>
            <a:r>
              <a:rPr lang="en-US" altLang="en-US"/>
              <a:t>Handling Redundant Data in Data Integration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00200"/>
            <a:ext cx="8305800" cy="487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400" dirty="0"/>
              <a:t>Redundant data occur often when integration of multiple databases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The same attribute may have different names in different databases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One attribute may be a “derived” attribute in another table, e.g., annual revenue</a:t>
            </a:r>
          </a:p>
          <a:p>
            <a:pPr lvl="1">
              <a:lnSpc>
                <a:spcPct val="110000"/>
              </a:lnSpc>
            </a:pPr>
            <a:endParaRPr lang="en-US" altLang="en-US" sz="2400" dirty="0"/>
          </a:p>
          <a:p>
            <a:pPr>
              <a:lnSpc>
                <a:spcPct val="110000"/>
              </a:lnSpc>
            </a:pPr>
            <a:r>
              <a:rPr lang="en-US" altLang="en-US" sz="2400" dirty="0"/>
              <a:t>Careful integration of the data from multiple sources may help </a:t>
            </a:r>
            <a:r>
              <a:rPr lang="en-US" altLang="en-US" sz="2400" dirty="0">
                <a:solidFill>
                  <a:srgbClr val="002060"/>
                </a:solidFill>
              </a:rPr>
              <a:t>reduce/avoid redundancies and inconsistencies </a:t>
            </a:r>
            <a:r>
              <a:rPr lang="en-US" altLang="en-US" sz="2400" dirty="0"/>
              <a:t>and improve mining speed and quality</a:t>
            </a:r>
          </a:p>
        </p:txBody>
      </p:sp>
    </p:spTree>
    <p:extLst>
      <p:ext uri="{BB962C8B-B14F-4D97-AF65-F5344CB8AC3E}">
        <p14:creationId xmlns:p14="http://schemas.microsoft.com/office/powerpoint/2010/main" val="305655125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‹#›</a:t>
            </a:r>
          </a:p>
        </p:txBody>
      </p:sp>
      <p:pic>
        <p:nvPicPr>
          <p:cNvPr id="3" name="Data Integration_ A Strategy for the Fut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27258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18237" y="186512"/>
            <a:ext cx="493596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  <a:ea typeface="新細明體" pitchFamily="18" charset="-120"/>
                <a:cs typeface="+mj-cs"/>
              </a:rPr>
              <a:t>Data Integration: </a:t>
            </a:r>
          </a:p>
          <a:p>
            <a:pPr algn="ctr"/>
            <a:r>
              <a:rPr lang="en-US" sz="3200" b="1" u="sng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  <a:ea typeface="新細明體" pitchFamily="18" charset="-120"/>
                <a:cs typeface="+mj-cs"/>
              </a:rPr>
              <a:t>A Strategy for the Future</a:t>
            </a:r>
          </a:p>
        </p:txBody>
      </p:sp>
    </p:spTree>
    <p:extLst>
      <p:ext uri="{BB962C8B-B14F-4D97-AF65-F5344CB8AC3E}">
        <p14:creationId xmlns:p14="http://schemas.microsoft.com/office/powerpoint/2010/main" val="126522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467600" cy="914400"/>
          </a:xfrm>
        </p:spPr>
        <p:txBody>
          <a:bodyPr lIns="92075" tIns="46038" rIns="92075" bIns="46038"/>
          <a:lstStyle/>
          <a:p>
            <a:r>
              <a:rPr lang="en-US" altLang="en-US" dirty="0"/>
              <a:t>Data Preprocessing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981200"/>
            <a:ext cx="8077200" cy="4495800"/>
          </a:xfrm>
        </p:spPr>
        <p:txBody>
          <a:bodyPr lIns="92075" tIns="46038" rIns="92075" bIns="46038"/>
          <a:lstStyle/>
          <a:p>
            <a:pPr>
              <a:lnSpc>
                <a:spcPct val="140000"/>
              </a:lnSpc>
              <a:defRPr/>
            </a:pPr>
            <a:r>
              <a:rPr lang="en-US" altLang="en-US" dirty="0"/>
              <a:t>Why preprocess the data?</a:t>
            </a:r>
          </a:p>
          <a:p>
            <a:pPr>
              <a:lnSpc>
                <a:spcPct val="140000"/>
              </a:lnSpc>
              <a:defRPr/>
            </a:pPr>
            <a:r>
              <a:rPr lang="en-US" altLang="en-US" dirty="0"/>
              <a:t>Data cleaning </a:t>
            </a:r>
          </a:p>
          <a:p>
            <a:pPr>
              <a:lnSpc>
                <a:spcPct val="140000"/>
              </a:lnSpc>
              <a:defRPr/>
            </a:pPr>
            <a:r>
              <a:rPr lang="en-US" altLang="en-US" dirty="0"/>
              <a:t>Data integration </a:t>
            </a:r>
          </a:p>
          <a:p>
            <a:pPr>
              <a:lnSpc>
                <a:spcPct val="140000"/>
              </a:lnSpc>
              <a:defRPr/>
            </a:pPr>
            <a:r>
              <a:rPr lang="en-US" altLang="en-US" dirty="0">
                <a:solidFill>
                  <a:srgbClr val="FF0000"/>
                </a:solidFill>
              </a:rPr>
              <a:t>Data transformation</a:t>
            </a:r>
          </a:p>
          <a:p>
            <a:pPr marL="0" indent="0">
              <a:lnSpc>
                <a:spcPct val="140000"/>
              </a:lnSpc>
              <a:buFontTx/>
              <a:buNone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525621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One of the important factor to decide difference between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u="sng" dirty="0">
                <a:solidFill>
                  <a:schemeClr val="accent2"/>
                </a:solidFill>
              </a:rPr>
              <a:t>powerful and useless </a:t>
            </a:r>
            <a:r>
              <a:rPr lang="en-US" dirty="0"/>
              <a:t>model.</a:t>
            </a:r>
          </a:p>
          <a:p>
            <a:pPr marL="0" indent="0">
              <a:buNone/>
            </a:pPr>
            <a:r>
              <a:rPr lang="en-US" dirty="0"/>
              <a:t>Two Objective: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Generate new variable - “Analytical/Modeling/Secondary Variables”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Fix any potential problems such as missing value and skewed variable distribution.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55043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Analytical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Average transaction value over a certain period (month, quarter, year)</a:t>
            </a:r>
          </a:p>
          <a:p>
            <a:r>
              <a:rPr lang="en-US" sz="2000" dirty="0"/>
              <a:t>Average number of transactions over a certain period (month, week, etc.)</a:t>
            </a:r>
          </a:p>
          <a:p>
            <a:r>
              <a:rPr lang="en-US" sz="2000" dirty="0"/>
              <a:t>Ratio of purchases from a specific product or product category to total purchases</a:t>
            </a:r>
          </a:p>
          <a:p>
            <a:r>
              <a:rPr lang="en-US" sz="2000" dirty="0"/>
              <a:t>Ratio of total purchases in a time period to available credit in the same period</a:t>
            </a:r>
          </a:p>
          <a:p>
            <a:r>
              <a:rPr lang="en-US" sz="2000" dirty="0"/>
              <a:t>Ratio of each purchase to the cost of shipment (specially when shipping costs are paid by the customer)</a:t>
            </a:r>
          </a:p>
          <a:p>
            <a:r>
              <a:rPr lang="en-US" sz="2000" dirty="0"/>
              <a:t>Ratio of number/value of purchased products to size of household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63322154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UCTI-Template-foundation-leve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CTI-Template-foundation-lev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APUtemplate-Level_M</Template>
  <TotalTime>606</TotalTime>
  <Pages>11</Pages>
  <Words>761</Words>
  <Application>Microsoft Office PowerPoint</Application>
  <PresentationFormat>On-screen Show (4:3)</PresentationFormat>
  <Paragraphs>115</Paragraphs>
  <Slides>22</Slides>
  <Notes>3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Century Gothic</vt:lpstr>
      <vt:lpstr>Wingdings</vt:lpstr>
      <vt:lpstr>UCTI-Template-foundation-level</vt:lpstr>
      <vt:lpstr>Equation</vt:lpstr>
      <vt:lpstr>Data Management CT051-3-M</vt:lpstr>
      <vt:lpstr>Topic &amp; Structure of Lesson</vt:lpstr>
      <vt:lpstr>Data Preprocessing</vt:lpstr>
      <vt:lpstr>Data Integration</vt:lpstr>
      <vt:lpstr>Handling Redundant Data in Data Integration</vt:lpstr>
      <vt:lpstr>PowerPoint Presentation</vt:lpstr>
      <vt:lpstr>Data Preprocessing</vt:lpstr>
      <vt:lpstr>Data Transformation</vt:lpstr>
      <vt:lpstr>Examples of Analytical Variables</vt:lpstr>
      <vt:lpstr>Examples of Analytical Variables Contd…</vt:lpstr>
      <vt:lpstr>Data Transformation</vt:lpstr>
      <vt:lpstr>Data Transformation: Normalization</vt:lpstr>
      <vt:lpstr>Data Transformation: Mean Normalization</vt:lpstr>
      <vt:lpstr>Data Transformation: Standardization</vt:lpstr>
      <vt:lpstr>Data Transformation: Using Square, Log or Reciprocal</vt:lpstr>
      <vt:lpstr>Changing the variable distribution</vt:lpstr>
      <vt:lpstr>Changing the variable distribution</vt:lpstr>
      <vt:lpstr>Rank Transformation</vt:lpstr>
      <vt:lpstr>Box-Cox Transformation</vt:lpstr>
      <vt:lpstr>Box Cox Transformation - Example</vt:lpstr>
      <vt:lpstr>Further Reading</vt:lpstr>
      <vt:lpstr>Question &amp; Answer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Management CT051-3-M</dc:title>
  <dc:subject>MSc</dc:subject>
  <dc:creator>Manoj Jayabalan</dc:creator>
  <cp:lastModifiedBy>Dr. Manoj Jayabalan</cp:lastModifiedBy>
  <cp:revision>72</cp:revision>
  <cp:lastPrinted>1995-11-02T09:23:42Z</cp:lastPrinted>
  <dcterms:created xsi:type="dcterms:W3CDTF">2016-03-02T10:59:44Z</dcterms:created>
  <dcterms:modified xsi:type="dcterms:W3CDTF">2019-07-01T10:22:59Z</dcterms:modified>
</cp:coreProperties>
</file>